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2" r:id="rId2"/>
    <p:sldId id="270" r:id="rId3"/>
    <p:sldId id="263" r:id="rId4"/>
    <p:sldId id="271" r:id="rId5"/>
    <p:sldId id="26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E7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539" autoAdjust="0"/>
  </p:normalViewPr>
  <p:slideViewPr>
    <p:cSldViewPr snapToGrid="0">
      <p:cViewPr varScale="1">
        <p:scale>
          <a:sx n="99" d="100"/>
          <a:sy n="99" d="100"/>
        </p:scale>
        <p:origin x="43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5B0B9-DD41-4307-96EE-2B68EE22D4DE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6E6AC8-9FEA-4116-99D8-512EE9319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322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7B344E-32DB-8895-9260-A354FDFA2D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293DDD-A9EC-D7C4-DBD7-0C1EE0990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CB7E0-69DC-2915-6BF2-22721C529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721595-9F28-D57E-0DAB-0CBE90B1C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A1BE65-1E3C-1AA2-1D6B-2B8C0E3BA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509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003C7B-09F0-7219-B9C0-8BEB4A039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E964FB-3F27-6F0B-5570-1572C284D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5BDD28-1EEE-0F23-D9D3-E145E147E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20763B-5A9A-5D75-EC41-CAAAA81CF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37DF00-9F94-5929-823D-41FBBF511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77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03121AE-BABC-5A2D-4EEF-32EA6CAFA3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F2677D-D93E-F090-DFAE-2C7E238A9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71E1C-304C-E48A-45F8-F1703EFDA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189E2B-866D-E13A-EDB8-1D325D8FA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9CA303-80D3-D924-46D9-A0CEA153D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717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18BA1F-00AA-F766-18F8-A9FDF342B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34683F-F8FA-0F34-04EB-17920C105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F8B6A-EEC2-96D1-8514-F752B200B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ABED83-F44C-0067-F779-A28FADF58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291185-4916-6956-AF07-6BE03C541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415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6BC28-2E85-96FE-F256-1C90C87C2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46FB99-8E26-EA3B-576E-A917DC3BD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BF30E9-2041-1ACF-57DD-A5487F11F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706DDD-A3E9-B42A-9544-0C726D42D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37E0E8-489B-BCA3-7210-5D0F4383B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966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2C1036-3B81-9A8D-6FC5-02BAD6D83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5CC29E-6E7F-8457-9C58-5A276AB3A0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D5194C-DA43-B484-70BB-6EDD87D6F2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692FFE-D6E5-FCB9-2BB7-7556B6237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3CC14A-B1A3-9218-84D4-A0B428053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F8B686-ECFC-E6A3-3727-A5F16EF3F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48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05F6F8-AE51-EE32-3B32-DA5C1CAA5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F6767D-F21B-E127-95C3-5EF72560B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24805E-7EA0-F532-6239-75539261D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252A0FE-87CE-FF8E-EA80-934692D5F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1157DD-3D6A-5E49-0D5E-1982FC1007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AAF369-B81B-D3A3-895F-8D5ACD485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D44470-7B4C-9D2A-E5B7-B6132706F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F16E9BC-68A4-898D-F0F8-0064AFAA6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552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97B19A-0FC9-DFBD-983F-D97785DDA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0DBE80-DF5F-F92D-B1A2-09EF675E9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5BACED-BC57-B119-E6B0-17B2734AA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7F28BDC-235A-95AE-7172-957EE021F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772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AB6B90D-91A6-3FD4-716E-E94D20989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0481888-22E5-D40F-E144-5DE81C88A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124C7D-116D-0AF2-64B1-3D57BA364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480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3E63D-6C3B-95A7-3FC0-50CCFD682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DC55FE-2552-249D-62D1-B9862F0E1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7BA93B-AAFE-8AA3-574A-3D07937C54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CE51FC-EC39-CDA7-0BC5-FA1C41521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55D092-15ED-FF2B-CB0B-3F947E5C5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20387D-6F80-672E-0853-4177BA555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379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334510-4D1A-97CC-E145-D1E978BBE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77EBDC-A6FA-8C29-ABFB-97A2E7BDE7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AD11625-8D39-FDDE-06F0-5DEA9283B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F572C3-8B76-1CCF-B8FE-F5EB2D5B3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3B8D3B-9661-AD77-01C6-A8B2FB4B8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598713-E6D7-F002-984D-D1412E8E5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467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8E4561A-8372-2F5A-BFED-84554AD0C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1C346C-DB35-9974-8FF5-CCEF0E74E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CCC321-E2E2-29A7-475F-606CE3D9CB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F62C10-8BF8-4258-8D87-713B98DFC136}" type="datetimeFigureOut">
              <a:rPr lang="ko-KR" altLang="en-US" smtClean="0"/>
              <a:t>2025-09-01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3D59FA-FCF1-9F0E-A155-F8BC194B72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D39F9A-2556-BD31-60CA-D71F76D1E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F6B9F3-75A7-4765-98D8-85CF6E839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90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youtu.be/F2LYpGdFuIU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hwhF_9RDXvI" TargetMode="External"/><Relationship Id="rId3" Type="http://schemas.openxmlformats.org/officeDocument/2006/relationships/hyperlink" Target="https://youtu.be/p_gkaZfNOzA" TargetMode="External"/><Relationship Id="rId7" Type="http://schemas.openxmlformats.org/officeDocument/2006/relationships/hyperlink" Target="https://youtu.be/G5vBnN-RvvA" TargetMode="External"/><Relationship Id="rId12" Type="http://schemas.openxmlformats.org/officeDocument/2006/relationships/hyperlink" Target="https://www.newstomato.com/ReadNews.aspx?no=1272207&amp;inflow=N" TargetMode="External"/><Relationship Id="rId2" Type="http://schemas.openxmlformats.org/officeDocument/2006/relationships/hyperlink" Target="https://youtu.be/JC6xvLHc--U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youtu.be/KmXV00y_McM" TargetMode="External"/><Relationship Id="rId11" Type="http://schemas.openxmlformats.org/officeDocument/2006/relationships/hyperlink" Target="https://n.news.naver.com/mnews/article/001/0015575807?rc=N&amp;ntype=RANKING" TargetMode="External"/><Relationship Id="rId5" Type="http://schemas.openxmlformats.org/officeDocument/2006/relationships/hyperlink" Target="https://youtu.be/QHrcaLlZbX0" TargetMode="External"/><Relationship Id="rId10" Type="http://schemas.openxmlformats.org/officeDocument/2006/relationships/hyperlink" Target="https://seo.goover.ai/report/202505/go-public-report-ko-82d57f9d-388d-45e0-8bd1-61dbae721be6-0-0.html?utm_source=chatgpt.com" TargetMode="External"/><Relationship Id="rId4" Type="http://schemas.openxmlformats.org/officeDocument/2006/relationships/hyperlink" Target="https://youtu.be/ujZJMCiqEhA" TargetMode="External"/><Relationship Id="rId9" Type="http://schemas.openxmlformats.org/officeDocument/2006/relationships/hyperlink" Target="%5b&#48376;&#44053;&#51088;&#47308;%5d_&#48372;&#51312;_&#51064;&#49457;.ppt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F3ED26-7B50-A5FB-F5BC-99586EB8D8D5}"/>
              </a:ext>
            </a:extLst>
          </p:cNvPr>
          <p:cNvSpPr txBox="1"/>
          <p:nvPr/>
        </p:nvSpPr>
        <p:spPr>
          <a:xfrm>
            <a:off x="746446" y="237107"/>
            <a:ext cx="371387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000" b="1" dirty="0"/>
              <a:t>화학공업</a:t>
            </a:r>
            <a:r>
              <a:rPr lang="en-US" altLang="ko-KR" sz="3000" b="1" dirty="0"/>
              <a:t>, </a:t>
            </a:r>
            <a:r>
              <a:rPr lang="ko-KR" altLang="en-US" sz="3000" b="1" dirty="0"/>
              <a:t>공업화학</a:t>
            </a:r>
            <a:endParaRPr lang="en-US" altLang="ko-KR" sz="3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0F29FE-E086-DEAF-F87F-CCE0E86C49A2}"/>
              </a:ext>
            </a:extLst>
          </p:cNvPr>
          <p:cNvSpPr txBox="1"/>
          <p:nvPr/>
        </p:nvSpPr>
        <p:spPr>
          <a:xfrm>
            <a:off x="41120" y="1459626"/>
            <a:ext cx="3800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/>
              <a:t>화학공학</a:t>
            </a:r>
            <a:endParaRPr lang="en-US" altLang="ko-KR" sz="2000" b="1" dirty="0"/>
          </a:p>
          <a:p>
            <a:pPr algn="ctr"/>
            <a:r>
              <a:rPr lang="en-US" altLang="ko-KR" sz="2000" b="1" dirty="0"/>
              <a:t>Chemical Engineering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0F6D9B-B050-62D2-9795-E8EEDBD7581B}"/>
              </a:ext>
            </a:extLst>
          </p:cNvPr>
          <p:cNvSpPr txBox="1"/>
          <p:nvPr/>
        </p:nvSpPr>
        <p:spPr>
          <a:xfrm>
            <a:off x="103208" y="5036587"/>
            <a:ext cx="355667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/>
              <a:t>공업화학</a:t>
            </a:r>
            <a:endParaRPr lang="en-US" altLang="ko-KR" sz="2000" b="1" dirty="0"/>
          </a:p>
          <a:p>
            <a:pPr algn="ctr"/>
            <a:r>
              <a:rPr lang="en-US" altLang="ko-KR" sz="2000" b="1" dirty="0"/>
              <a:t>Industrial Chemistry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069F58-8ED1-3E19-A3C8-9DE481972D9E}"/>
              </a:ext>
            </a:extLst>
          </p:cNvPr>
          <p:cNvSpPr txBox="1"/>
          <p:nvPr/>
        </p:nvSpPr>
        <p:spPr>
          <a:xfrm>
            <a:off x="3284113" y="4953762"/>
            <a:ext cx="43214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/>
              <a:t>화학 반응 및 이론을 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산업적 생산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제조</a:t>
            </a:r>
            <a:r>
              <a:rPr lang="en-US" altLang="ko-KR" sz="1400" b="1" dirty="0"/>
              <a:t>)</a:t>
            </a:r>
            <a:r>
              <a:rPr lang="ko-KR" altLang="en-US" sz="1400" b="1" dirty="0"/>
              <a:t>에 응용하는 방법을 다루는 학문</a:t>
            </a:r>
            <a:endParaRPr lang="en-US" altLang="ko-KR" sz="1400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017BED-CB52-B559-DC07-746EE72E558F}"/>
              </a:ext>
            </a:extLst>
          </p:cNvPr>
          <p:cNvSpPr txBox="1"/>
          <p:nvPr/>
        </p:nvSpPr>
        <p:spPr>
          <a:xfrm>
            <a:off x="3425119" y="1373257"/>
            <a:ext cx="41804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/>
              <a:t>화학공장의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대규모 생산을 위한</a:t>
            </a:r>
            <a:endParaRPr lang="en-US" altLang="ko-KR" sz="1400" b="1" dirty="0"/>
          </a:p>
          <a:p>
            <a:pPr algn="ctr"/>
            <a:r>
              <a:rPr lang="ko-KR" altLang="en-US" sz="1400" b="1" dirty="0"/>
              <a:t>공장설계 및 공정구성을 최적화하는 학문</a:t>
            </a:r>
            <a:endParaRPr lang="en-US" altLang="ko-KR" sz="1400" b="1" dirty="0">
              <a:solidFill>
                <a:srgbClr val="FF0000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3F7FFC7-3C66-2326-040F-D7565726DACA}"/>
              </a:ext>
            </a:extLst>
          </p:cNvPr>
          <p:cNvGrpSpPr/>
          <p:nvPr/>
        </p:nvGrpSpPr>
        <p:grpSpPr>
          <a:xfrm>
            <a:off x="1720832" y="1458957"/>
            <a:ext cx="1805049" cy="1013048"/>
            <a:chOff x="2289872" y="2125940"/>
            <a:chExt cx="1805049" cy="101304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9540646-487C-D782-FEB4-1224F99C08F4}"/>
                </a:ext>
              </a:extLst>
            </p:cNvPr>
            <p:cNvSpPr txBox="1"/>
            <p:nvPr/>
          </p:nvSpPr>
          <p:spPr>
            <a:xfrm>
              <a:off x="2289872" y="2431102"/>
              <a:ext cx="1805049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rgbClr val="FF0000"/>
                  </a:solidFill>
                </a:rPr>
                <a:t>Engineering</a:t>
              </a:r>
            </a:p>
            <a:p>
              <a:r>
                <a:rPr lang="ko-KR" altLang="en-US" sz="2000" b="1" dirty="0">
                  <a:solidFill>
                    <a:srgbClr val="FF0000"/>
                  </a:solidFill>
                </a:rPr>
                <a:t>工學</a:t>
              </a:r>
              <a:endParaRPr lang="en-US" altLang="ko-KR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E6FACBA-9F70-AA0F-8BE2-9BF1099A3C01}"/>
                </a:ext>
              </a:extLst>
            </p:cNvPr>
            <p:cNvSpPr txBox="1"/>
            <p:nvPr/>
          </p:nvSpPr>
          <p:spPr>
            <a:xfrm>
              <a:off x="2418023" y="2125940"/>
              <a:ext cx="83129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>
                  <a:solidFill>
                    <a:srgbClr val="FF0000"/>
                  </a:solidFill>
                </a:rPr>
                <a:t>공학</a:t>
              </a:r>
              <a:endParaRPr lang="en-US" altLang="ko-KR" sz="2000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677DD0E-23A5-9B7C-77F9-DA62BBECF22F}"/>
              </a:ext>
            </a:extLst>
          </p:cNvPr>
          <p:cNvGrpSpPr/>
          <p:nvPr/>
        </p:nvGrpSpPr>
        <p:grpSpPr>
          <a:xfrm>
            <a:off x="1790638" y="5036587"/>
            <a:ext cx="1807993" cy="1011444"/>
            <a:chOff x="2419312" y="4232638"/>
            <a:chExt cx="1807993" cy="101144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D4C838-70CC-56CB-4E35-B4F721751F97}"/>
                </a:ext>
              </a:extLst>
            </p:cNvPr>
            <p:cNvSpPr txBox="1"/>
            <p:nvPr/>
          </p:nvSpPr>
          <p:spPr>
            <a:xfrm>
              <a:off x="2422256" y="4536196"/>
              <a:ext cx="1805049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rgbClr val="FF0000"/>
                  </a:solidFill>
                </a:rPr>
                <a:t>Chemistry</a:t>
              </a:r>
            </a:p>
            <a:p>
              <a:r>
                <a:rPr lang="ko-KR" altLang="en-US" sz="2000" b="1" dirty="0">
                  <a:solidFill>
                    <a:srgbClr val="FF0000"/>
                  </a:solidFill>
                </a:rPr>
                <a:t>化學</a:t>
              </a:r>
              <a:endParaRPr lang="en-US" altLang="ko-KR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4921989-CB26-6B68-902E-B097E3A385B6}"/>
                </a:ext>
              </a:extLst>
            </p:cNvPr>
            <p:cNvSpPr txBox="1"/>
            <p:nvPr/>
          </p:nvSpPr>
          <p:spPr>
            <a:xfrm>
              <a:off x="2419312" y="4232638"/>
              <a:ext cx="78279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b="1" dirty="0">
                  <a:solidFill>
                    <a:srgbClr val="FF0000"/>
                  </a:solidFill>
                </a:rPr>
                <a:t>화학</a:t>
              </a:r>
              <a:endParaRPr lang="en-US" altLang="ko-KR" sz="2000" b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B77098F1-7036-657D-8C1C-323E7AC585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762" t="37960" r="38044" b="32448"/>
          <a:stretch/>
        </p:blipFill>
        <p:spPr>
          <a:xfrm>
            <a:off x="8421559" y="800729"/>
            <a:ext cx="2919546" cy="19289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7C91108-4966-085F-5094-843ABADE0887}"/>
              </a:ext>
            </a:extLst>
          </p:cNvPr>
          <p:cNvSpPr txBox="1"/>
          <p:nvPr/>
        </p:nvSpPr>
        <p:spPr>
          <a:xfrm>
            <a:off x="3676815" y="1938586"/>
            <a:ext cx="3678354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/>
              <a:t>공정</a:t>
            </a:r>
            <a:r>
              <a:rPr lang="en-US" altLang="ko-KR" sz="2000" b="1" dirty="0"/>
              <a:t> · </a:t>
            </a:r>
            <a:r>
              <a:rPr lang="ko-KR" altLang="en-US" sz="2000" b="1" dirty="0"/>
              <a:t>기계</a:t>
            </a:r>
            <a:r>
              <a:rPr lang="en-US" altLang="ko-KR" sz="2000" b="1" dirty="0"/>
              <a:t> · </a:t>
            </a:r>
            <a:r>
              <a:rPr lang="ko-KR" altLang="en-US" sz="2000" b="1" dirty="0"/>
              <a:t>장치를 다룸</a:t>
            </a:r>
            <a:endParaRPr lang="en-US" altLang="ko-KR" sz="20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D55A7-6E32-9B39-8E0F-515B01DBE7D0}"/>
              </a:ext>
            </a:extLst>
          </p:cNvPr>
          <p:cNvSpPr txBox="1"/>
          <p:nvPr/>
        </p:nvSpPr>
        <p:spPr>
          <a:xfrm>
            <a:off x="3676815" y="5518087"/>
            <a:ext cx="3455911" cy="4001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/>
              <a:t>제품이나 재료를 다룸</a:t>
            </a:r>
            <a:endParaRPr lang="en-US" altLang="ko-KR" sz="2000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049FB8-1752-0271-0FB6-698EF6FAFD35}"/>
              </a:ext>
            </a:extLst>
          </p:cNvPr>
          <p:cNvSpPr txBox="1"/>
          <p:nvPr/>
        </p:nvSpPr>
        <p:spPr>
          <a:xfrm>
            <a:off x="4718133" y="5969450"/>
            <a:ext cx="1412786" cy="246221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1000" b="1" dirty="0"/>
              <a:t>유기화학</a:t>
            </a:r>
            <a:r>
              <a:rPr lang="en-US" altLang="ko-KR" sz="1000" b="1" dirty="0"/>
              <a:t>?</a:t>
            </a:r>
            <a:r>
              <a:rPr lang="ko-KR" altLang="en-US" sz="1000" b="1" dirty="0"/>
              <a:t> </a:t>
            </a:r>
            <a:r>
              <a:rPr lang="en-US" altLang="ko-KR" sz="1000" b="1" dirty="0"/>
              <a:t>/ </a:t>
            </a:r>
            <a:r>
              <a:rPr lang="ko-KR" altLang="en-US" sz="1000" b="1" dirty="0"/>
              <a:t>무기화학</a:t>
            </a:r>
            <a:r>
              <a:rPr lang="en-US" altLang="ko-KR" sz="1000" b="1" dirty="0"/>
              <a:t>?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72D2885-56FF-9411-E0B0-492316BAEA11}"/>
              </a:ext>
            </a:extLst>
          </p:cNvPr>
          <p:cNvGrpSpPr/>
          <p:nvPr/>
        </p:nvGrpSpPr>
        <p:grpSpPr>
          <a:xfrm>
            <a:off x="7751089" y="4584304"/>
            <a:ext cx="4357319" cy="1917569"/>
            <a:chOff x="7751089" y="4204382"/>
            <a:chExt cx="4357319" cy="1917569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167C6CC-1162-214E-B7DE-522E019101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4415" t="33307" r="49117" b="29803"/>
            <a:stretch/>
          </p:blipFill>
          <p:spPr>
            <a:xfrm>
              <a:off x="7751089" y="4449694"/>
              <a:ext cx="2059579" cy="130213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3A8E325B-6466-89B3-B50C-A5F8C05EB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68538" t="24735" r="7614" b="42862"/>
            <a:stretch/>
          </p:blipFill>
          <p:spPr>
            <a:xfrm>
              <a:off x="9850424" y="4204382"/>
              <a:ext cx="2257984" cy="1917569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9A92061-1C5B-BB6F-19C8-D294C8668427}"/>
                </a:ext>
              </a:extLst>
            </p:cNvPr>
            <p:cNvSpPr txBox="1"/>
            <p:nvPr/>
          </p:nvSpPr>
          <p:spPr>
            <a:xfrm>
              <a:off x="7754592" y="5488759"/>
              <a:ext cx="946019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100" b="1" dirty="0">
                  <a:solidFill>
                    <a:srgbClr val="FFFF00"/>
                  </a:solidFill>
                </a:rPr>
                <a:t>반도체</a:t>
              </a:r>
              <a:endParaRPr lang="en-US" altLang="ko-KR" sz="1100" b="1" dirty="0">
                <a:solidFill>
                  <a:srgbClr val="FFFF00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C9C2849-0029-1B09-F891-64F2BA054FAA}"/>
                </a:ext>
              </a:extLst>
            </p:cNvPr>
            <p:cNvSpPr txBox="1"/>
            <p:nvPr/>
          </p:nvSpPr>
          <p:spPr>
            <a:xfrm>
              <a:off x="11104005" y="4302690"/>
              <a:ext cx="946019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100" b="1">
                  <a:solidFill>
                    <a:srgbClr val="FFFF00"/>
                  </a:solidFill>
                </a:rPr>
                <a:t>디스플레이</a:t>
              </a:r>
              <a:endParaRPr lang="en-US" altLang="ko-KR" sz="1100" b="1"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B8D21EC-6C71-7B88-1471-54AD31DEB040}"/>
              </a:ext>
            </a:extLst>
          </p:cNvPr>
          <p:cNvGrpSpPr/>
          <p:nvPr/>
        </p:nvGrpSpPr>
        <p:grpSpPr>
          <a:xfrm>
            <a:off x="321685" y="3343215"/>
            <a:ext cx="10770694" cy="724106"/>
            <a:chOff x="247178" y="3234847"/>
            <a:chExt cx="10770694" cy="724106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B521125B-30CC-8BA7-1F96-23EF7D3EA4D5}"/>
                </a:ext>
              </a:extLst>
            </p:cNvPr>
            <p:cNvSpPr/>
            <p:nvPr/>
          </p:nvSpPr>
          <p:spPr>
            <a:xfrm>
              <a:off x="772728" y="3234847"/>
              <a:ext cx="10245144" cy="72410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331BE8A-AB10-3066-343A-DA75F43C1DC0}"/>
                </a:ext>
              </a:extLst>
            </p:cNvPr>
            <p:cNvSpPr txBox="1"/>
            <p:nvPr/>
          </p:nvSpPr>
          <p:spPr>
            <a:xfrm>
              <a:off x="247178" y="3251066"/>
              <a:ext cx="3800114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b="1" dirty="0"/>
                <a:t>화학공업</a:t>
              </a:r>
              <a:endParaRPr lang="en-US" altLang="ko-KR" sz="2000" b="1" dirty="0"/>
            </a:p>
            <a:p>
              <a:pPr algn="ctr"/>
              <a:r>
                <a:rPr lang="en-US" altLang="ko-KR" sz="2000" b="1" dirty="0"/>
                <a:t>Chemical Industry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8B3B5B3-D24C-F110-8D65-DE24737382C6}"/>
                </a:ext>
              </a:extLst>
            </p:cNvPr>
            <p:cNvSpPr txBox="1"/>
            <p:nvPr/>
          </p:nvSpPr>
          <p:spPr>
            <a:xfrm>
              <a:off x="3686124" y="3459382"/>
              <a:ext cx="7274899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500" b="1" dirty="0"/>
                <a:t>화학의 원리와 기술을 바탕으로 산업적으로 제품을 생산</a:t>
              </a:r>
              <a:r>
                <a:rPr lang="en-US" altLang="ko-KR" sz="1500" b="1" dirty="0"/>
                <a:t>(</a:t>
              </a:r>
              <a:r>
                <a:rPr lang="ko-KR" altLang="en-US" sz="1500" b="1" dirty="0"/>
                <a:t>제조</a:t>
              </a:r>
              <a:r>
                <a:rPr lang="en-US" altLang="ko-KR" sz="1500" b="1" dirty="0"/>
                <a:t>)</a:t>
              </a:r>
              <a:r>
                <a:rPr lang="ko-KR" altLang="en-US" sz="1500" b="1" dirty="0"/>
                <a:t>하는 실제 산업 분야</a:t>
              </a:r>
              <a:endParaRPr lang="en-US" altLang="ko-KR" sz="15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21" name="실행 단추: 앞으로 또는 다음으로 이동 20">
            <a:hlinkClick r:id="rId5"/>
            <a:extLst>
              <a:ext uri="{FF2B5EF4-FFF2-40B4-BE49-F238E27FC236}">
                <a16:creationId xmlns:a16="http://schemas.microsoft.com/office/drawing/2014/main" id="{792DA160-488B-2E67-BDC3-4C1EC671EE33}"/>
              </a:ext>
            </a:extLst>
          </p:cNvPr>
          <p:cNvSpPr/>
          <p:nvPr/>
        </p:nvSpPr>
        <p:spPr>
          <a:xfrm>
            <a:off x="6164334" y="5970422"/>
            <a:ext cx="251008" cy="246221"/>
          </a:xfrm>
          <a:prstGeom prst="actionButtonForwardNex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7266EFDF-A64F-4584-63D3-582D120F63E6}"/>
              </a:ext>
            </a:extLst>
          </p:cNvPr>
          <p:cNvCxnSpPr>
            <a:cxnSpLocks/>
          </p:cNvCxnSpPr>
          <p:nvPr/>
        </p:nvCxnSpPr>
        <p:spPr>
          <a:xfrm>
            <a:off x="1991449" y="2567093"/>
            <a:ext cx="0" cy="528320"/>
          </a:xfrm>
          <a:prstGeom prst="straightConnector1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FA43DFB0-6357-63A6-ABE4-7284814C5487}"/>
              </a:ext>
            </a:extLst>
          </p:cNvPr>
          <p:cNvCxnSpPr>
            <a:cxnSpLocks/>
          </p:cNvCxnSpPr>
          <p:nvPr/>
        </p:nvCxnSpPr>
        <p:spPr>
          <a:xfrm>
            <a:off x="1991449" y="4304447"/>
            <a:ext cx="0" cy="528320"/>
          </a:xfrm>
          <a:prstGeom prst="straightConnector1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공업화학 물음표?">
            <a:extLst>
              <a:ext uri="{FF2B5EF4-FFF2-40B4-BE49-F238E27FC236}">
                <a16:creationId xmlns:a16="http://schemas.microsoft.com/office/drawing/2014/main" id="{117D2F17-2BB1-2CAB-2364-906F015D45B6}"/>
              </a:ext>
            </a:extLst>
          </p:cNvPr>
          <p:cNvSpPr txBox="1"/>
          <p:nvPr/>
        </p:nvSpPr>
        <p:spPr>
          <a:xfrm>
            <a:off x="4117116" y="88883"/>
            <a:ext cx="451602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500" b="1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4522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3" grpId="0"/>
      <p:bldP spid="4" grpId="1" animBg="1"/>
      <p:bldP spid="5" grpId="1" animBg="1"/>
      <p:bldP spid="3" grpId="0" animBg="1"/>
      <p:bldP spid="21" grpId="0" animBg="1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>
            <a:extLst>
              <a:ext uri="{FF2B5EF4-FFF2-40B4-BE49-F238E27FC236}">
                <a16:creationId xmlns:a16="http://schemas.microsoft.com/office/drawing/2014/main" id="{03CFF69F-E399-DB21-D09A-1BC426A149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504" y="446715"/>
            <a:ext cx="11700457" cy="2315736"/>
          </a:xfrm>
        </p:spPr>
        <p:txBody>
          <a:bodyPr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1800" b="1" u="sng" dirty="0"/>
              <a:t>2</a:t>
            </a:r>
            <a:r>
              <a:rPr lang="ko-KR" altLang="en-US" sz="1800" b="1" u="sng" dirty="0"/>
              <a:t>학기 공업화학 수업목표</a:t>
            </a:r>
            <a:endParaRPr lang="en-US" altLang="ko-KR" sz="1800" b="1" u="sng" dirty="0"/>
          </a:p>
          <a:p>
            <a:pPr algn="l">
              <a:lnSpc>
                <a:spcPct val="200000"/>
              </a:lnSpc>
            </a:pPr>
            <a:r>
              <a:rPr lang="ko-KR" altLang="en-US" sz="1400" b="1" dirty="0"/>
              <a:t>본 과목은 화공트랙 융복합 과정을 이수하는 학생들을 대상으로</a:t>
            </a:r>
            <a:r>
              <a:rPr lang="en-US" altLang="ko-KR" sz="1400" b="1" dirty="0"/>
              <a:t>, </a:t>
            </a:r>
          </a:p>
          <a:p>
            <a:pPr algn="l">
              <a:lnSpc>
                <a:spcPct val="200000"/>
              </a:lnSpc>
            </a:pPr>
            <a:r>
              <a:rPr lang="ko-KR" altLang="en-US" sz="1400" b="1" dirty="0"/>
              <a:t>화학산업과 밀접하게 연관된 공업화학</a:t>
            </a:r>
            <a:r>
              <a:rPr lang="en-US" altLang="ko-KR" sz="1400" b="1" dirty="0"/>
              <a:t>(Industrial Chemistry)</a:t>
            </a:r>
            <a:r>
              <a:rPr lang="ko-KR" altLang="en-US" sz="1400" b="1" dirty="0"/>
              <a:t>의 이론적 지식을 습득하고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최신 산업 동향을 이해하는 것을 목표로 합니다</a:t>
            </a:r>
            <a:r>
              <a:rPr lang="en-US" altLang="ko-KR" sz="1400" b="1" dirty="0"/>
              <a:t>.</a:t>
            </a:r>
          </a:p>
          <a:p>
            <a:pPr algn="l">
              <a:lnSpc>
                <a:spcPct val="200000"/>
              </a:lnSpc>
            </a:pPr>
            <a:r>
              <a:rPr lang="ko-KR" altLang="en-US" sz="1400" b="1" dirty="0"/>
              <a:t>수업에서는</a:t>
            </a:r>
            <a:br>
              <a:rPr lang="ko-KR" altLang="en-US" sz="1400" b="1" dirty="0"/>
            </a:br>
            <a:endParaRPr lang="ko-KR" altLang="en-US" sz="1400" dirty="0"/>
          </a:p>
        </p:txBody>
      </p:sp>
      <p:sp>
        <p:nvSpPr>
          <p:cNvPr id="2" name="부제목 4">
            <a:extLst>
              <a:ext uri="{FF2B5EF4-FFF2-40B4-BE49-F238E27FC236}">
                <a16:creationId xmlns:a16="http://schemas.microsoft.com/office/drawing/2014/main" id="{42E0D151-F6A6-1559-0D8E-D8D35E97474A}"/>
              </a:ext>
            </a:extLst>
          </p:cNvPr>
          <p:cNvSpPr txBox="1">
            <a:spLocks/>
          </p:cNvSpPr>
          <p:nvPr/>
        </p:nvSpPr>
        <p:spPr>
          <a:xfrm>
            <a:off x="317682" y="2612399"/>
            <a:ext cx="11700457" cy="19884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ko-KR" altLang="en-US" sz="1400" b="1" dirty="0"/>
              <a:t>① 화학공장 건설을 위한 </a:t>
            </a:r>
            <a:r>
              <a:rPr lang="ko-KR" altLang="en-US" sz="1400" b="1" dirty="0">
                <a:solidFill>
                  <a:srgbClr val="FF0000"/>
                </a:solidFill>
              </a:rPr>
              <a:t>설계도면 해석 능력</a:t>
            </a:r>
            <a:r>
              <a:rPr lang="ko-KR" altLang="en-US" sz="1400" b="1" dirty="0"/>
              <a:t>과 공장 운전 초기 단계에서 요구되는 기계 및 장치설비 간의 </a:t>
            </a:r>
            <a:r>
              <a:rPr lang="ko-KR" altLang="en-US" sz="1400" b="1" dirty="0">
                <a:solidFill>
                  <a:srgbClr val="FF0000"/>
                </a:solidFill>
              </a:rPr>
              <a:t>공정 흐름에 대한 이해</a:t>
            </a:r>
            <a:r>
              <a:rPr lang="ko-KR" altLang="en-US" sz="1400" b="1" dirty="0"/>
              <a:t>를 기르며</a:t>
            </a:r>
            <a:r>
              <a:rPr lang="en-US" altLang="ko-KR" sz="1400" b="1" dirty="0"/>
              <a:t>,</a:t>
            </a:r>
            <a:br>
              <a:rPr lang="en-US" altLang="ko-KR" sz="1400" b="1" dirty="0"/>
            </a:br>
            <a:r>
              <a:rPr lang="en-US" altLang="ko-KR" sz="1400" b="1" dirty="0"/>
              <a:t>② </a:t>
            </a:r>
            <a:r>
              <a:rPr lang="ko-KR" altLang="en-US" sz="1400" b="1" dirty="0"/>
              <a:t>오랜 기간 동안 기반 산업으로 발전해 온 응용유기화학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산</a:t>
            </a:r>
            <a:r>
              <a:rPr lang="en-US" altLang="ko-KR" sz="1400" b="1" dirty="0"/>
              <a:t>·</a:t>
            </a:r>
            <a:r>
              <a:rPr lang="ko-KR" altLang="en-US" sz="1400" b="1" dirty="0"/>
              <a:t>알칼리 공업 등 </a:t>
            </a:r>
            <a:r>
              <a:rPr lang="ko-KR" altLang="en-US" sz="1400" b="1" dirty="0">
                <a:solidFill>
                  <a:srgbClr val="FF0000"/>
                </a:solidFill>
              </a:rPr>
              <a:t>유</a:t>
            </a:r>
            <a:r>
              <a:rPr lang="en-US" altLang="ko-KR" sz="1400" b="1" dirty="0">
                <a:solidFill>
                  <a:srgbClr val="FF0000"/>
                </a:solidFill>
              </a:rPr>
              <a:t>·</a:t>
            </a:r>
            <a:r>
              <a:rPr lang="ko-KR" altLang="en-US" sz="1400" b="1" dirty="0">
                <a:solidFill>
                  <a:srgbClr val="FF0000"/>
                </a:solidFill>
              </a:rPr>
              <a:t>무기 화학 산업의 주요 제품 </a:t>
            </a:r>
            <a:r>
              <a:rPr lang="ko-KR" altLang="en-US" sz="1400" b="1" dirty="0"/>
              <a:t>제조 공정을 학습합니다</a:t>
            </a:r>
            <a:r>
              <a:rPr lang="en-US" altLang="ko-KR" sz="1400" b="1" dirty="0"/>
              <a:t>. </a:t>
            </a:r>
          </a:p>
          <a:p>
            <a:pPr algn="l">
              <a:lnSpc>
                <a:spcPct val="200000"/>
              </a:lnSpc>
            </a:pPr>
            <a:r>
              <a:rPr lang="ko-KR" altLang="en-US" sz="1400" b="1" dirty="0"/>
              <a:t>또한</a:t>
            </a:r>
            <a:r>
              <a:rPr lang="en-US" altLang="ko-KR" sz="1400" b="1" dirty="0"/>
              <a:t>,</a:t>
            </a:r>
            <a:br>
              <a:rPr lang="en-US" altLang="ko-KR" sz="1400" b="1" dirty="0"/>
            </a:br>
            <a:r>
              <a:rPr lang="en-US" altLang="ko-KR" sz="1400" b="1" dirty="0"/>
              <a:t>③ </a:t>
            </a:r>
            <a:r>
              <a:rPr lang="ko-KR" altLang="en-US" sz="1400" b="1" dirty="0"/>
              <a:t>고부가가치 산업인 </a:t>
            </a:r>
            <a:r>
              <a:rPr lang="ko-KR" altLang="en-US" sz="1400" b="1" dirty="0">
                <a:solidFill>
                  <a:srgbClr val="FF0000"/>
                </a:solidFill>
              </a:rPr>
              <a:t>반도체 및 </a:t>
            </a:r>
            <a:r>
              <a:rPr lang="en-US" altLang="ko-KR" sz="1400" b="1" dirty="0">
                <a:solidFill>
                  <a:srgbClr val="FF0000"/>
                </a:solidFill>
              </a:rPr>
              <a:t>2</a:t>
            </a:r>
            <a:r>
              <a:rPr lang="ko-KR" altLang="en-US" sz="1400" b="1" dirty="0">
                <a:solidFill>
                  <a:srgbClr val="FF0000"/>
                </a:solidFill>
              </a:rPr>
              <a:t>차 전지 분야에 적용되는 화학적 개념</a:t>
            </a:r>
            <a:r>
              <a:rPr lang="ko-KR" altLang="en-US" sz="1400" b="1" dirty="0"/>
              <a:t>도 함께 다룸으로써 첨단 응용 분야에 대한 화학적 통찰력을 제공합니다</a:t>
            </a:r>
            <a:r>
              <a:rPr lang="en-US" altLang="ko-KR" sz="1400" b="1" dirty="0"/>
              <a:t>.</a:t>
            </a:r>
          </a:p>
        </p:txBody>
      </p:sp>
      <p:sp>
        <p:nvSpPr>
          <p:cNvPr id="3" name="부제목 4">
            <a:extLst>
              <a:ext uri="{FF2B5EF4-FFF2-40B4-BE49-F238E27FC236}">
                <a16:creationId xmlns:a16="http://schemas.microsoft.com/office/drawing/2014/main" id="{6EB99F08-3271-7E66-FFA7-4D24BBFF7E1C}"/>
              </a:ext>
            </a:extLst>
          </p:cNvPr>
          <p:cNvSpPr txBox="1">
            <a:spLocks/>
          </p:cNvSpPr>
          <p:nvPr/>
        </p:nvSpPr>
        <p:spPr>
          <a:xfrm>
            <a:off x="1365766" y="4678148"/>
            <a:ext cx="9652114" cy="17478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ko-KR" altLang="en-US" sz="1400" b="1" dirty="0"/>
              <a:t>결과적으로 본 수업은 화학공장 건설과 기계 운전이라는 하드웨어적 </a:t>
            </a:r>
            <a:r>
              <a:rPr lang="ko-KR" altLang="en-US" sz="1400" b="1" dirty="0" err="1"/>
              <a:t>요소뿐만</a:t>
            </a:r>
            <a:r>
              <a:rPr lang="ko-KR" altLang="en-US" sz="1400" b="1" dirty="0"/>
              <a:t> 아니라</a:t>
            </a:r>
            <a:r>
              <a:rPr lang="en-US" altLang="ko-KR" sz="1400" b="1" dirty="0"/>
              <a:t>, </a:t>
            </a:r>
          </a:p>
          <a:p>
            <a:pPr>
              <a:lnSpc>
                <a:spcPct val="200000"/>
              </a:lnSpc>
            </a:pPr>
            <a:r>
              <a:rPr lang="ko-KR" altLang="en-US" sz="1400" b="1" dirty="0"/>
              <a:t>공정 내부에서 이루어지는 제품 제조 과정의 화학적 메커니즘과 같은 소프트웨어적 개념까지 통합적으로 다루어</a:t>
            </a:r>
            <a:r>
              <a:rPr lang="en-US" altLang="ko-KR" sz="1400" b="1" dirty="0"/>
              <a:t>, </a:t>
            </a:r>
          </a:p>
          <a:p>
            <a:pPr>
              <a:lnSpc>
                <a:spcPct val="200000"/>
              </a:lnSpc>
            </a:pPr>
            <a:r>
              <a:rPr lang="ko-KR" altLang="en-US" sz="1400" b="1" dirty="0"/>
              <a:t>학생들이 </a:t>
            </a:r>
            <a:r>
              <a:rPr lang="ko-KR" altLang="en-US" sz="1400" b="1" dirty="0">
                <a:solidFill>
                  <a:srgbClr val="FF0000"/>
                </a:solidFill>
              </a:rPr>
              <a:t>화학 산업 전반에 대한 종합적 이해를</a:t>
            </a:r>
            <a:r>
              <a:rPr lang="ko-KR" altLang="en-US" sz="1400" b="1" dirty="0"/>
              <a:t> 바탕으로 </a:t>
            </a:r>
            <a:r>
              <a:rPr lang="ko-KR" altLang="en-US" sz="1700" b="1" dirty="0">
                <a:solidFill>
                  <a:srgbClr val="C00000"/>
                </a:solidFill>
              </a:rPr>
              <a:t>관련 분야에서 진로를 확장</a:t>
            </a:r>
            <a:r>
              <a:rPr lang="ko-KR" altLang="en-US" sz="1400" b="1" dirty="0"/>
              <a:t>할 수 있도록 돕고자 합니다</a:t>
            </a:r>
            <a:r>
              <a:rPr lang="en-US" altLang="ko-KR" sz="1400" b="1" dirty="0"/>
              <a:t>.</a:t>
            </a:r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740741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F3ED26-7B50-A5FB-F5BC-99586EB8D8D5}"/>
              </a:ext>
            </a:extLst>
          </p:cNvPr>
          <p:cNvSpPr txBox="1"/>
          <p:nvPr/>
        </p:nvSpPr>
        <p:spPr>
          <a:xfrm>
            <a:off x="1006439" y="300607"/>
            <a:ext cx="129887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/>
              <a:t>목차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FC4D0B-442B-F1C0-4976-55C49108D690}"/>
              </a:ext>
            </a:extLst>
          </p:cNvPr>
          <p:cNvSpPr txBox="1"/>
          <p:nvPr/>
        </p:nvSpPr>
        <p:spPr>
          <a:xfrm>
            <a:off x="2852848" y="838933"/>
            <a:ext cx="4074832" cy="5537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500" b="1" dirty="0"/>
              <a:t>[1] Part E</a:t>
            </a:r>
            <a:r>
              <a:rPr lang="en-US" altLang="ko-KR" sz="1300" b="1" dirty="0"/>
              <a:t>  </a:t>
            </a:r>
            <a:r>
              <a:rPr lang="ko-KR" altLang="en-US" sz="1300" b="1" dirty="0"/>
              <a:t>공정안전보고서</a:t>
            </a:r>
            <a:r>
              <a:rPr lang="en-US" altLang="ko-KR" sz="1300" b="1" dirty="0"/>
              <a:t>(</a:t>
            </a:r>
            <a:r>
              <a:rPr lang="ko-KR" altLang="en-US" sz="1300" b="1" dirty="0"/>
              <a:t>안전보건공단 자료</a:t>
            </a:r>
            <a:r>
              <a:rPr lang="en-US" altLang="ko-KR" sz="1300" b="1" dirty="0"/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sz="1500" b="1" dirty="0"/>
              <a:t>[2] Part A</a:t>
            </a:r>
            <a:r>
              <a:rPr lang="en-US" altLang="ko-KR" sz="1300" b="1" dirty="0"/>
              <a:t>  </a:t>
            </a:r>
            <a:r>
              <a:rPr lang="ko-KR" altLang="en-US" sz="1300" b="1" dirty="0"/>
              <a:t>응용 유기화학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                Ⅰ. </a:t>
            </a:r>
            <a:r>
              <a:rPr lang="ko-KR" altLang="en-US" sz="1300" b="1" dirty="0"/>
              <a:t>유지</a:t>
            </a:r>
            <a:r>
              <a:rPr lang="en-US" altLang="ko-KR" sz="1300" b="1" dirty="0"/>
              <a:t>(Fats &amp; Oils)</a:t>
            </a:r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                Ⅱ. </a:t>
            </a:r>
            <a:r>
              <a:rPr lang="ko-KR" altLang="en-US" sz="1300" b="1" dirty="0"/>
              <a:t>비누</a:t>
            </a:r>
            <a:r>
              <a:rPr lang="en-US" altLang="ko-KR" sz="1300" b="1" dirty="0"/>
              <a:t>(Soap)</a:t>
            </a:r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                Ⅲ. </a:t>
            </a:r>
            <a:r>
              <a:rPr lang="ko-KR" altLang="en-US" sz="1300" b="1" dirty="0"/>
              <a:t>계면활성제</a:t>
            </a:r>
            <a:r>
              <a:rPr lang="en-US" altLang="ko-KR" sz="1300" b="1" dirty="0"/>
              <a:t>(Surfactant)</a:t>
            </a:r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                Ⅳ. </a:t>
            </a:r>
            <a:r>
              <a:rPr lang="ko-KR" altLang="en-US" sz="1300" b="1" dirty="0"/>
              <a:t>화장품</a:t>
            </a:r>
            <a:endParaRPr lang="en-US" altLang="ko-KR" sz="1300" b="1" dirty="0"/>
          </a:p>
          <a:p>
            <a:pPr>
              <a:lnSpc>
                <a:spcPct val="200000"/>
              </a:lnSpc>
            </a:pPr>
            <a:r>
              <a:rPr lang="en-US" altLang="ko-KR" sz="1500" b="1" dirty="0"/>
              <a:t>[3] Part B</a:t>
            </a:r>
            <a:r>
              <a:rPr lang="en-US" altLang="ko-KR" sz="1300" b="1" dirty="0"/>
              <a:t>  </a:t>
            </a:r>
            <a:r>
              <a:rPr lang="ko-KR" altLang="en-US" sz="1300" b="1" dirty="0"/>
              <a:t>무기화학 기반의 산</a:t>
            </a:r>
            <a:r>
              <a:rPr lang="en-US" altLang="ko-KR" sz="1300" b="1" dirty="0"/>
              <a:t>·</a:t>
            </a:r>
            <a:r>
              <a:rPr lang="ko-KR" altLang="en-US" sz="1300" b="1" dirty="0"/>
              <a:t>알칼리공업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                Ⅰ. </a:t>
            </a:r>
            <a:r>
              <a:rPr lang="ko-KR" altLang="en-US" sz="1300" b="1" dirty="0"/>
              <a:t>황산공업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                Ⅱ. </a:t>
            </a:r>
            <a:r>
              <a:rPr lang="ko-KR" altLang="en-US" sz="1300" b="1" dirty="0"/>
              <a:t>염산공업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en-US" altLang="ko-KR" sz="1300" b="1" dirty="0"/>
              <a:t>                Ⅲ. </a:t>
            </a:r>
            <a:r>
              <a:rPr lang="ko-KR" altLang="en-US" sz="1300" b="1" dirty="0" err="1"/>
              <a:t>가성소다공업</a:t>
            </a:r>
            <a:endParaRPr lang="en-US" altLang="ko-KR" sz="1300" b="1" dirty="0"/>
          </a:p>
          <a:p>
            <a:pPr>
              <a:lnSpc>
                <a:spcPct val="150000"/>
              </a:lnSpc>
            </a:pPr>
            <a:r>
              <a:rPr lang="ko-KR" altLang="en-US" sz="1300" b="1" dirty="0"/>
              <a:t>                </a:t>
            </a:r>
            <a:r>
              <a:rPr lang="en-US" altLang="ko-KR" sz="1300" b="1" dirty="0"/>
              <a:t>Ⅳ. </a:t>
            </a:r>
            <a:r>
              <a:rPr lang="ko-KR" altLang="en-US" sz="1300" b="1" dirty="0"/>
              <a:t>암모니아공업</a:t>
            </a:r>
            <a:endParaRPr lang="en-US" altLang="ko-KR" sz="1300" b="1" dirty="0"/>
          </a:p>
          <a:p>
            <a:pPr>
              <a:lnSpc>
                <a:spcPct val="200000"/>
              </a:lnSpc>
            </a:pPr>
            <a:r>
              <a:rPr lang="en-US" altLang="ko-KR" sz="1500" b="1" dirty="0"/>
              <a:t>[4] Part C</a:t>
            </a:r>
            <a:r>
              <a:rPr lang="en-US" altLang="ko-KR" sz="1300" b="1" dirty="0"/>
              <a:t>  </a:t>
            </a:r>
            <a:r>
              <a:rPr lang="ko-KR" altLang="en-US" sz="1300" b="1" dirty="0"/>
              <a:t>전자재료</a:t>
            </a:r>
            <a:endParaRPr lang="en-US" altLang="ko-KR" sz="1300" b="1" dirty="0"/>
          </a:p>
          <a:p>
            <a:pPr>
              <a:lnSpc>
                <a:spcPct val="200000"/>
              </a:lnSpc>
            </a:pPr>
            <a:r>
              <a:rPr lang="en-US" altLang="ko-KR" sz="1300" b="1" dirty="0"/>
              <a:t>                Ⅰ. </a:t>
            </a:r>
            <a:r>
              <a:rPr lang="ko-KR" altLang="en-US" sz="1300" b="1" dirty="0"/>
              <a:t>반도체</a:t>
            </a:r>
            <a:endParaRPr lang="en-US" altLang="ko-KR" sz="1300" b="1" dirty="0"/>
          </a:p>
          <a:p>
            <a:pPr>
              <a:lnSpc>
                <a:spcPct val="200000"/>
              </a:lnSpc>
            </a:pPr>
            <a:r>
              <a:rPr lang="en-US" altLang="ko-KR" sz="1500" b="1" dirty="0"/>
              <a:t>[5] Part D</a:t>
            </a:r>
            <a:r>
              <a:rPr lang="ko-KR" altLang="en-US" sz="1300" b="1" dirty="0"/>
              <a:t>  전기화학</a:t>
            </a:r>
            <a:endParaRPr lang="en-US" altLang="ko-KR" sz="1300" b="1" dirty="0"/>
          </a:p>
          <a:p>
            <a:pPr>
              <a:lnSpc>
                <a:spcPct val="200000"/>
              </a:lnSpc>
            </a:pPr>
            <a:r>
              <a:rPr lang="en-US" altLang="ko-KR" sz="1300" b="1" dirty="0"/>
              <a:t>                Ⅰ. </a:t>
            </a:r>
            <a:r>
              <a:rPr lang="ko-KR" altLang="en-US" sz="1300" b="1" dirty="0"/>
              <a:t>배터리</a:t>
            </a:r>
            <a:endParaRPr lang="en-US" altLang="ko-KR" sz="1300" b="1" dirty="0"/>
          </a:p>
        </p:txBody>
      </p:sp>
      <p:sp>
        <p:nvSpPr>
          <p:cNvPr id="4" name="왼쪽 중괄호 3">
            <a:extLst>
              <a:ext uri="{FF2B5EF4-FFF2-40B4-BE49-F238E27FC236}">
                <a16:creationId xmlns:a16="http://schemas.microsoft.com/office/drawing/2014/main" id="{C58DC07D-374B-1E0C-42A0-8FB88FFE7482}"/>
              </a:ext>
            </a:extLst>
          </p:cNvPr>
          <p:cNvSpPr/>
          <p:nvPr/>
        </p:nvSpPr>
        <p:spPr>
          <a:xfrm flipH="1">
            <a:off x="6934030" y="1255690"/>
            <a:ext cx="648238" cy="4926169"/>
          </a:xfrm>
          <a:prstGeom prst="leftBrace">
            <a:avLst>
              <a:gd name="adj1" fmla="val 49475"/>
              <a:gd name="adj2" fmla="val 50000"/>
            </a:avLst>
          </a:prstGeom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왼쪽 중괄호 4">
            <a:extLst>
              <a:ext uri="{FF2B5EF4-FFF2-40B4-BE49-F238E27FC236}">
                <a16:creationId xmlns:a16="http://schemas.microsoft.com/office/drawing/2014/main" id="{C17EDDF8-6228-4AA2-0DC2-46FB0AE01845}"/>
              </a:ext>
            </a:extLst>
          </p:cNvPr>
          <p:cNvSpPr/>
          <p:nvPr/>
        </p:nvSpPr>
        <p:spPr>
          <a:xfrm flipH="1">
            <a:off x="7069255" y="1170669"/>
            <a:ext cx="648238" cy="2437195"/>
          </a:xfrm>
          <a:prstGeom prst="leftBrace">
            <a:avLst>
              <a:gd name="adj1" fmla="val 49475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75AEFC-3E51-F4F4-1E06-67CE7078CD64}"/>
              </a:ext>
            </a:extLst>
          </p:cNvPr>
          <p:cNvSpPr txBox="1"/>
          <p:nvPr/>
        </p:nvSpPr>
        <p:spPr>
          <a:xfrm>
            <a:off x="7662400" y="2238785"/>
            <a:ext cx="114030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500" b="1" dirty="0"/>
              <a:t>중간고사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67A18C-A166-6B91-ABAC-D2EF61691DFB}"/>
              </a:ext>
            </a:extLst>
          </p:cNvPr>
          <p:cNvSpPr txBox="1"/>
          <p:nvPr/>
        </p:nvSpPr>
        <p:spPr>
          <a:xfrm>
            <a:off x="7662400" y="3604468"/>
            <a:ext cx="114030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500" b="1" dirty="0"/>
              <a:t>기말고사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EBA450-CAE7-EFF3-FB54-7DCEFB7D84BD}"/>
              </a:ext>
            </a:extLst>
          </p:cNvPr>
          <p:cNvSpPr txBox="1"/>
          <p:nvPr/>
        </p:nvSpPr>
        <p:spPr>
          <a:xfrm>
            <a:off x="9616039" y="2446333"/>
            <a:ext cx="1140308" cy="12539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300" b="1" u="sng" dirty="0"/>
              <a:t>평가</a:t>
            </a:r>
            <a:endParaRPr lang="en-US" altLang="ko-KR" sz="1300" b="1" u="sng" dirty="0"/>
          </a:p>
          <a:p>
            <a:pPr algn="ctr">
              <a:lnSpc>
                <a:spcPct val="150000"/>
              </a:lnSpc>
            </a:pPr>
            <a:r>
              <a:rPr lang="en-US" altLang="ko-KR" sz="1300" b="1" dirty="0"/>
              <a:t>* </a:t>
            </a:r>
            <a:r>
              <a:rPr lang="ko-KR" altLang="en-US" sz="1300" b="1" dirty="0"/>
              <a:t>출석 </a:t>
            </a:r>
            <a:r>
              <a:rPr lang="en-US" altLang="ko-KR" sz="1300" b="1" dirty="0"/>
              <a:t>20%</a:t>
            </a:r>
          </a:p>
          <a:p>
            <a:pPr algn="ctr">
              <a:lnSpc>
                <a:spcPct val="150000"/>
              </a:lnSpc>
            </a:pPr>
            <a:r>
              <a:rPr lang="en-US" altLang="ko-KR" sz="1300" b="1" dirty="0"/>
              <a:t>* </a:t>
            </a:r>
            <a:r>
              <a:rPr lang="ko-KR" altLang="en-US" sz="1300" b="1" dirty="0"/>
              <a:t>중간 </a:t>
            </a:r>
            <a:r>
              <a:rPr lang="en-US" altLang="ko-KR" sz="1300" b="1" dirty="0"/>
              <a:t>40%</a:t>
            </a:r>
          </a:p>
          <a:p>
            <a:pPr algn="ctr">
              <a:lnSpc>
                <a:spcPct val="150000"/>
              </a:lnSpc>
            </a:pPr>
            <a:r>
              <a:rPr lang="en-US" altLang="ko-KR" sz="1300" b="1" dirty="0"/>
              <a:t>* </a:t>
            </a:r>
            <a:r>
              <a:rPr lang="ko-KR" altLang="en-US" sz="1300" b="1" dirty="0"/>
              <a:t>기말 </a:t>
            </a:r>
            <a:r>
              <a:rPr lang="en-US" altLang="ko-KR" sz="1300" b="1" dirty="0"/>
              <a:t>40%</a:t>
            </a:r>
            <a:endParaRPr lang="ko-KR" altLang="en-US" sz="1300" b="1" dirty="0"/>
          </a:p>
        </p:txBody>
      </p:sp>
      <p:sp>
        <p:nvSpPr>
          <p:cNvPr id="9" name="왼쪽 중괄호 8">
            <a:extLst>
              <a:ext uri="{FF2B5EF4-FFF2-40B4-BE49-F238E27FC236}">
                <a16:creationId xmlns:a16="http://schemas.microsoft.com/office/drawing/2014/main" id="{AA835C7A-D3B6-ADCC-DFCC-3F05CEBBA73F}"/>
              </a:ext>
            </a:extLst>
          </p:cNvPr>
          <p:cNvSpPr/>
          <p:nvPr/>
        </p:nvSpPr>
        <p:spPr>
          <a:xfrm flipH="1">
            <a:off x="8726141" y="2147682"/>
            <a:ext cx="648238" cy="1851300"/>
          </a:xfrm>
          <a:prstGeom prst="leftBrace">
            <a:avLst>
              <a:gd name="adj1" fmla="val 49475"/>
              <a:gd name="adj2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8B2B8B-3ABB-94B4-A21B-485AEAAB9B29}"/>
              </a:ext>
            </a:extLst>
          </p:cNvPr>
          <p:cNvSpPr txBox="1"/>
          <p:nvPr/>
        </p:nvSpPr>
        <p:spPr>
          <a:xfrm>
            <a:off x="6714485" y="597332"/>
            <a:ext cx="5249333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3000" b="1" dirty="0"/>
              <a:t>‘</a:t>
            </a:r>
            <a:r>
              <a:rPr lang="ko-KR" altLang="en-US" sz="3000" b="1" dirty="0"/>
              <a:t>정유산업</a:t>
            </a:r>
            <a:r>
              <a:rPr lang="en-US" altLang="ko-KR" sz="3000" b="1" dirty="0"/>
              <a:t> / </a:t>
            </a:r>
            <a:r>
              <a:rPr lang="ko-KR" altLang="en-US" sz="3000" b="1" dirty="0"/>
              <a:t>석유화학산업</a:t>
            </a:r>
            <a:r>
              <a:rPr lang="en-US" altLang="ko-KR" sz="3000" b="1" dirty="0"/>
              <a:t>’</a:t>
            </a:r>
          </a:p>
          <a:p>
            <a:pPr algn="ctr"/>
            <a:r>
              <a:rPr lang="ko-KR" altLang="en-US" sz="3000" b="1" dirty="0"/>
              <a:t>취업</a:t>
            </a:r>
            <a:r>
              <a:rPr lang="en-US" altLang="ko-KR" sz="3000" b="1" dirty="0"/>
              <a:t> </a:t>
            </a:r>
            <a:r>
              <a:rPr lang="ko-KR" altLang="en-US" sz="3000" b="1" dirty="0"/>
              <a:t>대비한 </a:t>
            </a:r>
            <a:r>
              <a:rPr lang="ko-KR" altLang="en-US" sz="3000" b="1" dirty="0">
                <a:solidFill>
                  <a:srgbClr val="FF0000"/>
                </a:solidFill>
              </a:rPr>
              <a:t>면접 준비 지속</a:t>
            </a:r>
          </a:p>
        </p:txBody>
      </p:sp>
    </p:spTree>
    <p:extLst>
      <p:ext uri="{BB962C8B-B14F-4D97-AF65-F5344CB8AC3E}">
        <p14:creationId xmlns:p14="http://schemas.microsoft.com/office/powerpoint/2010/main" val="1019097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8" grpId="0"/>
      <p:bldP spid="3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172A67A-26A6-FBBC-82C4-376D48301F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038" t="13766" r="18225" b="15990"/>
          <a:stretch>
            <a:fillRect/>
          </a:stretch>
        </p:blipFill>
        <p:spPr>
          <a:xfrm>
            <a:off x="1427356" y="246848"/>
            <a:ext cx="9329853" cy="652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062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9F87654-91E2-A7C8-A5C0-4AD2DE32DED0}"/>
              </a:ext>
            </a:extLst>
          </p:cNvPr>
          <p:cNvSpPr txBox="1"/>
          <p:nvPr/>
        </p:nvSpPr>
        <p:spPr>
          <a:xfrm>
            <a:off x="1820607" y="5477524"/>
            <a:ext cx="8714309" cy="3231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500" b="1" dirty="0"/>
              <a:t>인성 </a:t>
            </a:r>
            <a:endParaRPr lang="en-US" altLang="ko-KR" sz="15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09DB36-D249-77CF-8ECE-1392DA795D5D}"/>
              </a:ext>
            </a:extLst>
          </p:cNvPr>
          <p:cNvSpPr txBox="1"/>
          <p:nvPr/>
        </p:nvSpPr>
        <p:spPr>
          <a:xfrm>
            <a:off x="3427288" y="2304495"/>
            <a:ext cx="695073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빈 살만 사우디 왕세자가 반한 기업 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'</a:t>
            </a:r>
            <a:r>
              <a:rPr lang="ko-KR" altLang="en-US" sz="1300" b="1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에쓰오일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’</a:t>
            </a:r>
          </a:p>
          <a:p>
            <a:endParaRPr lang="en-US" altLang="ko-KR" sz="1300" dirty="0"/>
          </a:p>
          <a:p>
            <a:endParaRPr lang="en-US" altLang="ko-KR" sz="13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‘</a:t>
            </a:r>
            <a:r>
              <a:rPr lang="ko-KR" altLang="en-US" sz="1300" b="1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샤힌</a:t>
            </a:r>
            <a:r>
              <a:rPr lang="ko-KR" altLang="en-US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프로젝트’ 반환점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…</a:t>
            </a:r>
            <a:r>
              <a:rPr lang="ko-KR" altLang="en-US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석유화학 판도는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? / KBS 2025.02.17.</a:t>
            </a:r>
          </a:p>
          <a:p>
            <a:endParaRPr lang="en-US" altLang="ko-KR" sz="13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endParaRPr lang="en-US" altLang="ko-KR" sz="13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"7</a:t>
            </a:r>
            <a:r>
              <a:rPr lang="ko-KR" altLang="en-US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월 입사 예정이었는데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"…</a:t>
            </a:r>
            <a:r>
              <a:rPr lang="ko-KR" altLang="en-US" sz="1300" b="1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에쓰오일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, </a:t>
            </a:r>
            <a:r>
              <a:rPr lang="ko-KR" altLang="en-US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신입사원 채용 중단 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‘</a:t>
            </a:r>
            <a:r>
              <a:rPr lang="ko-KR" altLang="en-US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충격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’</a:t>
            </a:r>
          </a:p>
          <a:p>
            <a:endParaRPr lang="en-US" altLang="ko-KR" sz="1300" b="1" dirty="0"/>
          </a:p>
          <a:p>
            <a:endParaRPr lang="en-US" altLang="ko-KR" sz="13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ko-KR" altLang="en-US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닫히는 </a:t>
            </a:r>
            <a:r>
              <a:rPr lang="ko-KR" altLang="en-US" sz="1300" b="1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채용문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.. "</a:t>
            </a:r>
            <a:r>
              <a:rPr lang="ko-KR" altLang="en-US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외환위기 버금 가는 침체기</a:t>
            </a:r>
            <a:r>
              <a:rPr lang="en-US" altLang="ko-KR" sz="13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 20250611</a:t>
            </a:r>
          </a:p>
          <a:p>
            <a:endParaRPr lang="en-US" altLang="ko-KR" sz="13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endParaRPr lang="en-US" altLang="ko-KR" sz="13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55C8D7-80EA-9FFC-1D1E-129113FADF68}"/>
              </a:ext>
            </a:extLst>
          </p:cNvPr>
          <p:cNvSpPr txBox="1"/>
          <p:nvPr/>
        </p:nvSpPr>
        <p:spPr>
          <a:xfrm>
            <a:off x="1820608" y="1044811"/>
            <a:ext cx="8714310" cy="101566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500" b="1" dirty="0"/>
              <a:t>경영환경</a:t>
            </a:r>
            <a:endParaRPr lang="en-US" altLang="ko-KR" sz="1500" b="1" dirty="0"/>
          </a:p>
          <a:p>
            <a:endParaRPr lang="en-US" altLang="ko-KR" sz="1500" b="1" dirty="0"/>
          </a:p>
          <a:p>
            <a:endParaRPr lang="en-US" altLang="ko-KR" sz="1500" b="1" dirty="0"/>
          </a:p>
          <a:p>
            <a:endParaRPr lang="en-US" altLang="ko-KR" sz="15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6AE5C0-4271-34C4-134D-5793C626AD99}"/>
              </a:ext>
            </a:extLst>
          </p:cNvPr>
          <p:cNvSpPr txBox="1"/>
          <p:nvPr/>
        </p:nvSpPr>
        <p:spPr>
          <a:xfrm>
            <a:off x="1820607" y="2244585"/>
            <a:ext cx="8714310" cy="21698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500" b="1" dirty="0"/>
              <a:t>S-Oil</a:t>
            </a:r>
          </a:p>
          <a:p>
            <a:endParaRPr lang="en-US" altLang="ko-KR" sz="1500" b="1" dirty="0"/>
          </a:p>
          <a:p>
            <a:endParaRPr lang="en-US" altLang="ko-KR" sz="1500" b="1" dirty="0"/>
          </a:p>
          <a:p>
            <a:endParaRPr lang="en-US" altLang="ko-KR" sz="1500" b="1" dirty="0"/>
          </a:p>
          <a:p>
            <a:endParaRPr lang="en-US" altLang="ko-KR" sz="1500" b="1" dirty="0"/>
          </a:p>
          <a:p>
            <a:endParaRPr lang="en-US" altLang="ko-KR" sz="1500" b="1" dirty="0"/>
          </a:p>
          <a:p>
            <a:endParaRPr lang="en-US" altLang="ko-KR" sz="1500" b="1" dirty="0"/>
          </a:p>
          <a:p>
            <a:endParaRPr lang="en-US" altLang="ko-KR" sz="1500" b="1" dirty="0"/>
          </a:p>
          <a:p>
            <a:endParaRPr lang="en-US" altLang="ko-KR" sz="15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4F7548-E92B-1B41-AC64-EC67F1BBEFEC}"/>
              </a:ext>
            </a:extLst>
          </p:cNvPr>
          <p:cNvSpPr txBox="1"/>
          <p:nvPr/>
        </p:nvSpPr>
        <p:spPr>
          <a:xfrm>
            <a:off x="3427288" y="5496841"/>
            <a:ext cx="6018142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</a:rPr>
              <a:t>"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</a:rPr>
              <a:t>퇴사하고 싶다</a:t>
            </a:r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</a:rPr>
              <a:t>" 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</a:rPr>
              <a:t>말버릇인데</a:t>
            </a:r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</a:rPr>
              <a:t>… </a:t>
            </a:r>
            <a:r>
              <a:rPr lang="ko-KR" altLang="en-US" sz="1300" b="1" dirty="0">
                <a:solidFill>
                  <a:schemeClr val="accent2">
                    <a:lumMod val="75000"/>
                  </a:schemeClr>
                </a:solidFill>
              </a:rPr>
              <a:t>진짜로 회사 나가게 된 직장인 </a:t>
            </a:r>
            <a:r>
              <a:rPr lang="en-US" altLang="ko-KR" sz="1300" b="1" dirty="0">
                <a:solidFill>
                  <a:schemeClr val="accent2">
                    <a:lumMod val="75000"/>
                  </a:schemeClr>
                </a:solidFill>
              </a:rPr>
              <a:t>/ KNN</a:t>
            </a:r>
          </a:p>
        </p:txBody>
      </p:sp>
      <p:sp>
        <p:nvSpPr>
          <p:cNvPr id="19" name="실행 단추: 앞으로 또는 다음으로 이동 18">
            <a:hlinkClick r:id="rId2"/>
            <a:extLst>
              <a:ext uri="{FF2B5EF4-FFF2-40B4-BE49-F238E27FC236}">
                <a16:creationId xmlns:a16="http://schemas.microsoft.com/office/drawing/2014/main" id="{81715A7F-53A2-B09E-6DD9-07113C2ACA89}"/>
              </a:ext>
            </a:extLst>
          </p:cNvPr>
          <p:cNvSpPr/>
          <p:nvPr/>
        </p:nvSpPr>
        <p:spPr>
          <a:xfrm>
            <a:off x="8679954" y="5503057"/>
            <a:ext cx="251008" cy="246221"/>
          </a:xfrm>
          <a:prstGeom prst="actionButtonForwardNex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C4940C-792C-A477-A51B-C117DF6AD8B1}"/>
              </a:ext>
            </a:extLst>
          </p:cNvPr>
          <p:cNvSpPr txBox="1"/>
          <p:nvPr/>
        </p:nvSpPr>
        <p:spPr>
          <a:xfrm>
            <a:off x="3427288" y="1094604"/>
            <a:ext cx="6568224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300" b="1" dirty="0">
                <a:solidFill>
                  <a:schemeClr val="accent4">
                    <a:lumMod val="75000"/>
                  </a:schemeClr>
                </a:solidFill>
              </a:rPr>
              <a:t>"</a:t>
            </a:r>
            <a:r>
              <a:rPr lang="ko-KR" altLang="en-US" sz="1300" b="1" dirty="0">
                <a:solidFill>
                  <a:schemeClr val="accent4">
                    <a:lumMod val="75000"/>
                  </a:schemeClr>
                </a:solidFill>
              </a:rPr>
              <a:t>이미 예견된 상황</a:t>
            </a:r>
            <a:r>
              <a:rPr lang="en-US" altLang="ko-KR" sz="1300" b="1" dirty="0">
                <a:solidFill>
                  <a:schemeClr val="accent4">
                    <a:lumMod val="75000"/>
                  </a:schemeClr>
                </a:solidFill>
              </a:rPr>
              <a:t>" </a:t>
            </a:r>
            <a:r>
              <a:rPr lang="ko-KR" altLang="en-US" sz="1300" b="1" dirty="0">
                <a:solidFill>
                  <a:schemeClr val="accent4">
                    <a:lumMod val="75000"/>
                  </a:schemeClr>
                </a:solidFill>
              </a:rPr>
              <a:t>국내 석유화학 </a:t>
            </a:r>
            <a:r>
              <a:rPr lang="ko-KR" altLang="en-US" sz="1300" b="1" dirty="0" err="1">
                <a:solidFill>
                  <a:schemeClr val="accent4">
                    <a:lumMod val="75000"/>
                  </a:schemeClr>
                </a:solidFill>
              </a:rPr>
              <a:t>줄도산</a:t>
            </a:r>
            <a:r>
              <a:rPr lang="ko-KR" altLang="en-US" sz="1300" b="1" dirty="0">
                <a:solidFill>
                  <a:schemeClr val="accent4">
                    <a:lumMod val="75000"/>
                  </a:schemeClr>
                </a:solidFill>
              </a:rPr>
              <a:t> 위기 </a:t>
            </a:r>
            <a:r>
              <a:rPr lang="en-US" altLang="ko-KR" sz="1300" b="1" dirty="0">
                <a:solidFill>
                  <a:schemeClr val="accent4">
                    <a:lumMod val="75000"/>
                  </a:schemeClr>
                </a:solidFill>
              </a:rPr>
              <a:t>| </a:t>
            </a:r>
            <a:r>
              <a:rPr lang="ko-KR" altLang="en-US" sz="1300" b="1" dirty="0">
                <a:solidFill>
                  <a:schemeClr val="accent4">
                    <a:lumMod val="75000"/>
                  </a:schemeClr>
                </a:solidFill>
              </a:rPr>
              <a:t>인사이트</a:t>
            </a:r>
            <a:r>
              <a:rPr lang="en-US" altLang="ko-KR" sz="1300" b="1" dirty="0">
                <a:solidFill>
                  <a:schemeClr val="accent4">
                    <a:lumMod val="75000"/>
                  </a:schemeClr>
                </a:solidFill>
              </a:rPr>
              <a:t>30</a:t>
            </a:r>
          </a:p>
          <a:p>
            <a:endParaRPr lang="en-US" altLang="ko-KR" sz="1300" b="1" dirty="0"/>
          </a:p>
          <a:p>
            <a:endParaRPr lang="en-US" altLang="ko-KR" sz="1300" b="1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altLang="ko-KR" sz="1300" b="1" dirty="0">
                <a:solidFill>
                  <a:schemeClr val="accent4">
                    <a:lumMod val="75000"/>
                  </a:schemeClr>
                </a:solidFill>
              </a:rPr>
              <a:t>"</a:t>
            </a:r>
            <a:r>
              <a:rPr lang="ko-KR" altLang="en-US" sz="1300" b="1" dirty="0">
                <a:solidFill>
                  <a:schemeClr val="accent4">
                    <a:lumMod val="75000"/>
                  </a:schemeClr>
                </a:solidFill>
              </a:rPr>
              <a:t>롯데는 시작일 뿐</a:t>
            </a:r>
            <a:r>
              <a:rPr lang="en-US" altLang="ko-KR" sz="1300" b="1" dirty="0">
                <a:solidFill>
                  <a:schemeClr val="accent4">
                    <a:lumMod val="75000"/>
                  </a:schemeClr>
                </a:solidFill>
              </a:rPr>
              <a:t>"... </a:t>
            </a:r>
            <a:r>
              <a:rPr lang="ko-KR" altLang="en-US" sz="1300" b="1" dirty="0">
                <a:solidFill>
                  <a:schemeClr val="accent4">
                    <a:lumMod val="75000"/>
                  </a:schemeClr>
                </a:solidFill>
              </a:rPr>
              <a:t>화학산업의 위기 </a:t>
            </a:r>
            <a:r>
              <a:rPr lang="en-US" altLang="ko-KR" sz="1300" b="1" dirty="0">
                <a:solidFill>
                  <a:schemeClr val="accent4">
                    <a:lumMod val="75000"/>
                  </a:schemeClr>
                </a:solidFill>
              </a:rPr>
              <a:t>| </a:t>
            </a:r>
            <a:r>
              <a:rPr lang="ko-KR" altLang="en-US" sz="1300" b="1" dirty="0">
                <a:solidFill>
                  <a:schemeClr val="accent4">
                    <a:lumMod val="75000"/>
                  </a:schemeClr>
                </a:solidFill>
              </a:rPr>
              <a:t>글로벌 공급 과잉</a:t>
            </a:r>
            <a:r>
              <a:rPr lang="en-US" altLang="ko-KR" sz="1300" b="1" dirty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ko-KR" altLang="en-US" sz="1300" b="1" dirty="0">
                <a:solidFill>
                  <a:schemeClr val="accent4">
                    <a:lumMod val="75000"/>
                  </a:schemeClr>
                </a:solidFill>
              </a:rPr>
              <a:t>대위기에 빠진 석유화학</a:t>
            </a:r>
          </a:p>
        </p:txBody>
      </p:sp>
      <p:sp>
        <p:nvSpPr>
          <p:cNvPr id="22" name="실행 단추: 앞으로 또는 다음으로 이동 21">
            <a:hlinkClick r:id="rId3"/>
            <a:extLst>
              <a:ext uri="{FF2B5EF4-FFF2-40B4-BE49-F238E27FC236}">
                <a16:creationId xmlns:a16="http://schemas.microsoft.com/office/drawing/2014/main" id="{E3E8E648-B86F-657C-4218-2AB52A8B8708}"/>
              </a:ext>
            </a:extLst>
          </p:cNvPr>
          <p:cNvSpPr/>
          <p:nvPr/>
        </p:nvSpPr>
        <p:spPr>
          <a:xfrm>
            <a:off x="8099813" y="1104812"/>
            <a:ext cx="251008" cy="246221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실행 단추: 앞으로 또는 다음으로 이동 22">
            <a:hlinkClick r:id="rId4"/>
            <a:extLst>
              <a:ext uri="{FF2B5EF4-FFF2-40B4-BE49-F238E27FC236}">
                <a16:creationId xmlns:a16="http://schemas.microsoft.com/office/drawing/2014/main" id="{C8413B8B-1DFB-E661-817D-471E16B5F6AD}"/>
              </a:ext>
            </a:extLst>
          </p:cNvPr>
          <p:cNvSpPr/>
          <p:nvPr/>
        </p:nvSpPr>
        <p:spPr>
          <a:xfrm>
            <a:off x="9727457" y="1694050"/>
            <a:ext cx="251008" cy="246221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실행 단추: 앞으로 또는 다음으로 이동 23">
            <a:hlinkClick r:id="rId5"/>
            <a:extLst>
              <a:ext uri="{FF2B5EF4-FFF2-40B4-BE49-F238E27FC236}">
                <a16:creationId xmlns:a16="http://schemas.microsoft.com/office/drawing/2014/main" id="{07BA1152-C407-CBA7-85D8-D7D5073AC164}"/>
              </a:ext>
            </a:extLst>
          </p:cNvPr>
          <p:cNvSpPr/>
          <p:nvPr/>
        </p:nvSpPr>
        <p:spPr>
          <a:xfrm>
            <a:off x="7028937" y="2299691"/>
            <a:ext cx="251008" cy="246221"/>
          </a:xfrm>
          <a:prstGeom prst="actionButtonForwardNext">
            <a:avLst/>
          </a:prstGeom>
          <a:solidFill>
            <a:srgbClr val="FFFF00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실행 단추: 앞으로 또는 다음으로 이동 24">
            <a:hlinkClick r:id="rId6"/>
            <a:extLst>
              <a:ext uri="{FF2B5EF4-FFF2-40B4-BE49-F238E27FC236}">
                <a16:creationId xmlns:a16="http://schemas.microsoft.com/office/drawing/2014/main" id="{110EA03D-EB0C-E678-A800-DEF7CADA66BC}"/>
              </a:ext>
            </a:extLst>
          </p:cNvPr>
          <p:cNvSpPr/>
          <p:nvPr/>
        </p:nvSpPr>
        <p:spPr>
          <a:xfrm>
            <a:off x="8268512" y="3482074"/>
            <a:ext cx="251008" cy="246221"/>
          </a:xfrm>
          <a:prstGeom prst="actionButtonForwardNext">
            <a:avLst/>
          </a:prstGeom>
          <a:solidFill>
            <a:srgbClr val="FFFF00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실행 단추: 앞으로 또는 다음으로 이동 25">
            <a:hlinkClick r:id="rId7"/>
            <a:extLst>
              <a:ext uri="{FF2B5EF4-FFF2-40B4-BE49-F238E27FC236}">
                <a16:creationId xmlns:a16="http://schemas.microsoft.com/office/drawing/2014/main" id="{546B4961-53A3-29B7-F8AD-C0C1F197F038}"/>
              </a:ext>
            </a:extLst>
          </p:cNvPr>
          <p:cNvSpPr/>
          <p:nvPr/>
        </p:nvSpPr>
        <p:spPr>
          <a:xfrm>
            <a:off x="7809812" y="4113139"/>
            <a:ext cx="251008" cy="246221"/>
          </a:xfrm>
          <a:prstGeom prst="actionButtonForwardNext">
            <a:avLst/>
          </a:prstGeom>
          <a:solidFill>
            <a:srgbClr val="FFFF00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실행 단추: 앞으로 또는 다음으로 이동 26">
            <a:hlinkClick r:id="rId8"/>
            <a:extLst>
              <a:ext uri="{FF2B5EF4-FFF2-40B4-BE49-F238E27FC236}">
                <a16:creationId xmlns:a16="http://schemas.microsoft.com/office/drawing/2014/main" id="{CE06FEAB-7125-80D7-A368-3D7BA1922DAA}"/>
              </a:ext>
            </a:extLst>
          </p:cNvPr>
          <p:cNvSpPr/>
          <p:nvPr/>
        </p:nvSpPr>
        <p:spPr>
          <a:xfrm>
            <a:off x="8210453" y="2891086"/>
            <a:ext cx="251008" cy="246221"/>
          </a:xfrm>
          <a:prstGeom prst="actionButtonForwardNext">
            <a:avLst/>
          </a:prstGeom>
          <a:solidFill>
            <a:srgbClr val="FFFF00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실행 단추: 돌아가기 1">
            <a:hlinkClick r:id="rId9" action="ppaction://hlinkpres?slideindex=1&amp;slidetitle="/>
            <a:extLst>
              <a:ext uri="{FF2B5EF4-FFF2-40B4-BE49-F238E27FC236}">
                <a16:creationId xmlns:a16="http://schemas.microsoft.com/office/drawing/2014/main" id="{2BE90132-F94C-7C8C-A87D-6BB9DD278B18}"/>
              </a:ext>
            </a:extLst>
          </p:cNvPr>
          <p:cNvSpPr/>
          <p:nvPr/>
        </p:nvSpPr>
        <p:spPr>
          <a:xfrm>
            <a:off x="2347688" y="5510904"/>
            <a:ext cx="269810" cy="257733"/>
          </a:xfrm>
          <a:prstGeom prst="actionButtonRetur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406973-FDE1-FE2E-98C9-60A28DFE9265}"/>
              </a:ext>
            </a:extLst>
          </p:cNvPr>
          <p:cNvSpPr txBox="1"/>
          <p:nvPr/>
        </p:nvSpPr>
        <p:spPr>
          <a:xfrm>
            <a:off x="3148045" y="4442666"/>
            <a:ext cx="654331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500" b="1" dirty="0"/>
              <a:t>☞ 한국 석유화학 산업의 미래</a:t>
            </a:r>
            <a:r>
              <a:rPr lang="en-US" altLang="ko-KR" sz="1500" b="1" dirty="0"/>
              <a:t>: </a:t>
            </a:r>
            <a:r>
              <a:rPr lang="ko-KR" altLang="en-US" sz="1500" b="1" dirty="0"/>
              <a:t>현황과 </a:t>
            </a:r>
            <a:r>
              <a:rPr lang="en-US" altLang="ko-KR" sz="1500" b="1" dirty="0"/>
              <a:t>KDB</a:t>
            </a:r>
            <a:r>
              <a:rPr lang="ko-KR" altLang="en-US" sz="1500" b="1" dirty="0"/>
              <a:t>미래전략연구소 보고서 요약</a:t>
            </a:r>
          </a:p>
        </p:txBody>
      </p:sp>
      <p:sp>
        <p:nvSpPr>
          <p:cNvPr id="5" name="실행 단추: 돌아가기 4">
            <a:hlinkClick r:id="rId10"/>
            <a:extLst>
              <a:ext uri="{FF2B5EF4-FFF2-40B4-BE49-F238E27FC236}">
                <a16:creationId xmlns:a16="http://schemas.microsoft.com/office/drawing/2014/main" id="{B7FF41BC-4891-3338-BC29-1EABBEB1D248}"/>
              </a:ext>
            </a:extLst>
          </p:cNvPr>
          <p:cNvSpPr/>
          <p:nvPr/>
        </p:nvSpPr>
        <p:spPr>
          <a:xfrm>
            <a:off x="9429181" y="4468337"/>
            <a:ext cx="269810" cy="257733"/>
          </a:xfrm>
          <a:prstGeom prst="actionButtonReturn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E5A87A-7802-B5B2-6EC5-A4CC9A2C1A4F}"/>
              </a:ext>
            </a:extLst>
          </p:cNvPr>
          <p:cNvSpPr txBox="1"/>
          <p:nvPr/>
        </p:nvSpPr>
        <p:spPr>
          <a:xfrm>
            <a:off x="3148045" y="4729796"/>
            <a:ext cx="654331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500" b="1" dirty="0"/>
              <a:t>☞ </a:t>
            </a:r>
            <a:r>
              <a:rPr lang="en-US" altLang="ko-KR" sz="1500" b="1" dirty="0"/>
              <a:t>'</a:t>
            </a:r>
            <a:r>
              <a:rPr lang="ko-KR" altLang="en-US" sz="1500" b="1" dirty="0"/>
              <a:t>석유화학 재도약</a:t>
            </a:r>
            <a:r>
              <a:rPr lang="en-US" altLang="ko-KR" sz="1500" b="1" dirty="0"/>
              <a:t>' </a:t>
            </a:r>
            <a:r>
              <a:rPr lang="ko-KR" altLang="en-US" sz="1500" b="1" dirty="0"/>
              <a:t>시동</a:t>
            </a:r>
            <a:r>
              <a:rPr lang="en-US" altLang="ko-KR" sz="1500" b="1" dirty="0"/>
              <a:t>…</a:t>
            </a:r>
            <a:r>
              <a:rPr lang="ko-KR" altLang="en-US" sz="1500" b="1" dirty="0"/>
              <a:t>구윤철 </a:t>
            </a:r>
            <a:r>
              <a:rPr lang="en-US" altLang="ko-KR" sz="1500" b="1" dirty="0"/>
              <a:t>"10</a:t>
            </a:r>
            <a:r>
              <a:rPr lang="ko-KR" altLang="en-US" sz="1500" b="1" dirty="0"/>
              <a:t>개사 최대 </a:t>
            </a:r>
            <a:r>
              <a:rPr lang="en-US" altLang="ko-KR" sz="1500" b="1" dirty="0"/>
              <a:t>370</a:t>
            </a:r>
            <a:r>
              <a:rPr lang="ko-KR" altLang="en-US" sz="1500" b="1" dirty="0"/>
              <a:t>만</a:t>
            </a:r>
            <a:r>
              <a:rPr lang="en-US" altLang="ko-KR" sz="1500" b="1" dirty="0"/>
              <a:t>t </a:t>
            </a:r>
            <a:r>
              <a:rPr lang="ko-KR" altLang="en-US" sz="1500" b="1" dirty="0"/>
              <a:t>감축</a:t>
            </a:r>
            <a:r>
              <a:rPr lang="en-US" altLang="ko-KR" sz="1500" b="1" dirty="0"/>
              <a:t>"</a:t>
            </a:r>
            <a:endParaRPr lang="ko-KR" altLang="en-US" sz="1500" b="1" dirty="0"/>
          </a:p>
        </p:txBody>
      </p:sp>
      <p:sp>
        <p:nvSpPr>
          <p:cNvPr id="6" name="실행 단추: 돌아가기 5">
            <a:hlinkClick r:id="rId11"/>
            <a:extLst>
              <a:ext uri="{FF2B5EF4-FFF2-40B4-BE49-F238E27FC236}">
                <a16:creationId xmlns:a16="http://schemas.microsoft.com/office/drawing/2014/main" id="{5C8BE837-6A1D-8874-40DC-00E3DBEC4FD9}"/>
              </a:ext>
            </a:extLst>
          </p:cNvPr>
          <p:cNvSpPr/>
          <p:nvPr/>
        </p:nvSpPr>
        <p:spPr>
          <a:xfrm>
            <a:off x="8661152" y="4769129"/>
            <a:ext cx="269810" cy="257733"/>
          </a:xfrm>
          <a:prstGeom prst="actionButtonReturn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325D9A-5261-1BD3-EBFE-2392778F8741}"/>
              </a:ext>
            </a:extLst>
          </p:cNvPr>
          <p:cNvSpPr txBox="1"/>
          <p:nvPr/>
        </p:nvSpPr>
        <p:spPr>
          <a:xfrm>
            <a:off x="1006439" y="300607"/>
            <a:ext cx="274775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000" b="1" dirty="0"/>
              <a:t>위기와 도전</a:t>
            </a:r>
            <a:r>
              <a:rPr lang="en-US" altLang="ko-KR" sz="3000" b="1" dirty="0"/>
              <a:t>!!!</a:t>
            </a:r>
            <a:endParaRPr lang="ko-KR" altLang="en-US" sz="3000" b="1" dirty="0"/>
          </a:p>
        </p:txBody>
      </p:sp>
      <p:sp>
        <p:nvSpPr>
          <p:cNvPr id="8" name="실행 단추: 돌아가기 7">
            <a:hlinkClick r:id="rId12"/>
            <a:extLst>
              <a:ext uri="{FF2B5EF4-FFF2-40B4-BE49-F238E27FC236}">
                <a16:creationId xmlns:a16="http://schemas.microsoft.com/office/drawing/2014/main" id="{4B55F08D-93F5-CCC1-0581-CA62A59991A2}"/>
              </a:ext>
            </a:extLst>
          </p:cNvPr>
          <p:cNvSpPr/>
          <p:nvPr/>
        </p:nvSpPr>
        <p:spPr>
          <a:xfrm>
            <a:off x="9028470" y="4769129"/>
            <a:ext cx="269810" cy="257733"/>
          </a:xfrm>
          <a:prstGeom prst="actionButtonReturn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390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 animBg="1"/>
      <p:bldP spid="16" grpId="0"/>
      <p:bldP spid="19" grpId="0" animBg="1"/>
      <p:bldP spid="21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" grpId="0" animBg="1"/>
      <p:bldP spid="4" grpId="0"/>
      <p:bldP spid="5" grpId="0" animBg="1"/>
      <p:bldP spid="5" grpId="1" animBg="1"/>
      <p:bldP spid="3" grpId="0"/>
      <p:bldP spid="6" grpId="0" animBg="1"/>
      <p:bldP spid="6" grpId="1" animBg="1"/>
      <p:bldP spid="8" grpId="0" animBg="1"/>
      <p:bldP spid="8" grpId="1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5858</TotalTime>
  <Words>460</Words>
  <Application>Microsoft Office PowerPoint</Application>
  <PresentationFormat>와이드스크린</PresentationFormat>
  <Paragraphs>85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SK J</dc:creator>
  <cp:lastModifiedBy>SK J</cp:lastModifiedBy>
  <cp:revision>87</cp:revision>
  <dcterms:created xsi:type="dcterms:W3CDTF">2025-01-13T08:08:41Z</dcterms:created>
  <dcterms:modified xsi:type="dcterms:W3CDTF">2025-09-01T02:09:04Z</dcterms:modified>
</cp:coreProperties>
</file>

<file path=docProps/thumbnail.jpeg>
</file>